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74" d="100"/>
          <a:sy n="74" d="100"/>
        </p:scale>
        <p:origin x="-498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D42D588A-76D0-4F96-98A6-72849FAF6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xmlns="" id="{E22416C8-C3EE-49AC-80A7-51AF4A31BC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714BCA85-8B01-410F-9387-DC2A9972C4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8F4D0B62-10D9-4F8E-A49C-94DC49CC55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7FD66B89-651E-440C-8D41-FE8A3DA34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151469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086A7D2-749E-4415-B173-5834D5558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BB5A5AE8-ED23-4824-ACCD-7710B84479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0E8E9F07-5E24-4086-B794-64008967B3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A6385F3E-6A05-4A81-9AE1-239C7F2933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C4EACF8D-D8A3-4A16-9CAB-8EF7825F22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074803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xmlns="" id="{7E26C38A-82DA-4248-9A1D-172726BB75B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xmlns="" id="{5DF26DB1-8259-4EE6-A93A-6976290B018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AE8B964-9EB5-4F0F-B90F-53CF9DEC3B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D8B644B9-C041-4BD1-96D7-ED9E60FF04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9A86FB96-0D5A-486F-9E64-2D1A900A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18881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956ECE82-B542-4C6A-9F0A-371566D7AC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908ACAD1-3973-453B-B98E-D2E2DAAEBE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91794574-7956-42D0-88B4-E5043FB397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5E7977ED-3B53-42CA-9003-6BAAF439C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B54F03A4-8714-4F6D-A2C4-88E79E84301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05146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F03576F5-1C2E-4015-BCA9-EEEAC37818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426A248C-7272-4AF1-BE23-DF115B0F57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E32B5E5F-8ACE-48CB-ACEC-BE3A50F3C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B4A1275F-D475-4558-8084-794570F23A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81C01CDE-E3A2-46C2-9097-A141C0BDCA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0717912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92344CD-6F5C-4086-9971-211E4DAADE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4DE77CFF-86AF-41D8-AB48-CFF2BD9FC3D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FF75EE71-3298-42DD-B63A-C7939ED56CE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4F5A2E88-9206-403C-B1C1-4A81DE4B14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4321C4DF-0F1B-468D-B9CB-194648D00A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79C91CE5-8AE7-40B6-9A83-33C6114977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80625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40473C87-666A-471A-BC2F-28F43E8582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176BE989-7DAD-4149-8691-E2D4E9DF95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xmlns="" id="{D27D1073-526E-4CCA-AE50-05FA170AE3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xmlns="" id="{F1F984A4-C162-42B2-98EA-6A7130511EB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xmlns="" id="{FD8D2631-6494-4DBC-92E0-F3BE0EB7F8F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xmlns="" id="{CAA40248-D72E-48A7-9710-7285E75BCD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xmlns="" id="{E3C87F46-F6C9-4FB8-9560-D315978078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xmlns="" id="{2BABDA61-DF8E-481B-8692-7853BCE224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71274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7B04C2E9-061E-46AE-A289-411FFFCD96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xmlns="" id="{231EBB94-C777-467D-A32A-788A6FEE1D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xmlns="" id="{F85A79FD-F4CF-4E9F-B492-9304FAB152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xmlns="" id="{EBC14CEA-CC75-463F-BCC1-065BAAED86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33684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xmlns="" id="{F06CA03C-3A87-4A86-ACE2-9BEBC049F2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xmlns="" id="{45FEA56F-67A4-4E11-AE86-CFAD6C7A54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xmlns="" id="{A082338C-47D6-46A0-B69C-50C345574E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384472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68E9449F-B064-408E-88B0-3F53A7AA5B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xmlns="" id="{66D95721-F0B1-4048-BD56-BE52CDE3E6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7347024A-A107-4F3A-A078-2DDCE49C2E0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4B044A9-CDFC-448B-8298-B662E568C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8A988009-FC6B-4227-A16D-511C58EA61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C17CD53A-14C3-4481-93F8-0D58915335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0566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xmlns="" id="{24C92089-6ECD-4DC6-8ECE-7930737B67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xmlns="" id="{6796E741-4E72-4985-A58A-38EC6452639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xmlns="" id="{9F7AAF4B-8E0E-4E8B-97F3-4EB1B15D94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xmlns="" id="{D593FD62-1A5E-4248-A151-F96ADD905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xmlns="" id="{96EEAB34-A064-4BC1-9967-FD858D1B1C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xmlns="" id="{0A322852-A125-42E7-85F5-8862BEAC2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122405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xmlns="" id="{460A588F-17DE-4B9E-BDB8-CE6A26157A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xmlns="" id="{864949AF-E3FD-4D27-8E06-E3CE3C60999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xmlns="" id="{46E26E78-8EB5-47BB-A8FD-1B044DCF37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FCDA25-388A-4F07-844B-5C4321153320}" type="datetimeFigureOut">
              <a:rPr lang="it-IT" smtClean="0"/>
              <a:t>11/12/2023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xmlns="" id="{C937BB27-3BCC-4F88-B140-05380FDBC40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xmlns="" id="{AA4B9609-2C34-4415-879C-D7E431D434D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29311C-0175-4969-A061-C8AFABDD4AA7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1111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magine 1" descr="C:\Users\pmacchia\AppData\Local\Microsoft\Windows\INetCache\Content.MSO\E2BDA78C.tmp">
            <a:extLst>
              <a:ext uri="{FF2B5EF4-FFF2-40B4-BE49-F238E27FC236}">
                <a16:creationId xmlns:a16="http://schemas.microsoft.com/office/drawing/2014/main" xmlns="" id="{4376F357-EE18-4873-97FD-BB77C99EBD55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8" y="238405"/>
            <a:ext cx="2190750" cy="1407515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Immagine 2" descr="Procreazione Medicalmente Assistita - VediamociChiara">
            <a:extLst>
              <a:ext uri="{FF2B5EF4-FFF2-40B4-BE49-F238E27FC236}">
                <a16:creationId xmlns:a16="http://schemas.microsoft.com/office/drawing/2014/main" xmlns="" id="{6DEB465B-86C7-426A-9D5F-DDBD3F6D03CE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09157" y="358196"/>
            <a:ext cx="1924050" cy="1287724"/>
          </a:xfrm>
          <a:prstGeom prst="rect">
            <a:avLst/>
          </a:prstGeom>
          <a:noFill/>
          <a:ln>
            <a:noFill/>
          </a:ln>
        </p:spPr>
      </p:pic>
      <p:pic>
        <p:nvPicPr>
          <p:cNvPr id="4" name="Immagine 3" descr="family law, family right concept. child-custody concept. family with children cutout near court gavel - madre surrogata foto e immagini stock">
            <a:extLst>
              <a:ext uri="{FF2B5EF4-FFF2-40B4-BE49-F238E27FC236}">
                <a16:creationId xmlns:a16="http://schemas.microsoft.com/office/drawing/2014/main" xmlns="" id="{F924AB64-A901-4ECF-BA66-E50D3F5B537D}"/>
              </a:ext>
            </a:extLst>
          </p:cNvPr>
          <p:cNvPicPr/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964" y="1680210"/>
            <a:ext cx="2705100" cy="16055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Immagine 4" descr="Women with the association Luca Coscioni demonstrate in front of the Chamber of Deputies to ask for a law for the &quot;pregnancy for other supportive&quot;...">
            <a:extLst>
              <a:ext uri="{FF2B5EF4-FFF2-40B4-BE49-F238E27FC236}">
                <a16:creationId xmlns:a16="http://schemas.microsoft.com/office/drawing/2014/main" xmlns="" id="{B044400E-B97B-40E9-9828-2137C3A3F9D9}"/>
              </a:ext>
            </a:extLst>
          </p:cNvPr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79319" y="4687472"/>
            <a:ext cx="3295650" cy="2266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6" name="Immagine 5" descr="surrogacy. - madre surrogata foto e immagini stock">
            <a:extLst>
              <a:ext uri="{FF2B5EF4-FFF2-40B4-BE49-F238E27FC236}">
                <a16:creationId xmlns:a16="http://schemas.microsoft.com/office/drawing/2014/main" xmlns="" id="{EC3B869F-C00B-4A62-A794-D13A844CE7CE}"/>
              </a:ext>
            </a:extLst>
          </p:cNvPr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018" y="3327449"/>
            <a:ext cx="2257425" cy="1508674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magine 6" descr="The rainbow families, an association of families with homosexual parents demonstrate in the square Piazza Castello, Torino Italy, on april 28 wearing...">
            <a:extLst>
              <a:ext uri="{FF2B5EF4-FFF2-40B4-BE49-F238E27FC236}">
                <a16:creationId xmlns:a16="http://schemas.microsoft.com/office/drawing/2014/main" xmlns="" id="{82A22C4D-A5FA-4ACE-BFB9-9A89004E33B4}"/>
              </a:ext>
            </a:extLst>
          </p:cNvPr>
          <p:cNvPicPr/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88" y="4969565"/>
            <a:ext cx="2619375" cy="1717319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Rettangolo 7">
            <a:extLst>
              <a:ext uri="{FF2B5EF4-FFF2-40B4-BE49-F238E27FC236}">
                <a16:creationId xmlns:a16="http://schemas.microsoft.com/office/drawing/2014/main" xmlns="" id="{0A18C46E-4490-43A8-841C-285164414419}"/>
              </a:ext>
            </a:extLst>
          </p:cNvPr>
          <p:cNvSpPr/>
          <p:nvPr/>
        </p:nvSpPr>
        <p:spPr>
          <a:xfrm>
            <a:off x="2928659" y="270094"/>
            <a:ext cx="6096000" cy="6375976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endParaRPr lang="it-IT" sz="2000" b="1" dirty="0">
              <a:solidFill>
                <a:srgbClr val="FF0000"/>
              </a:solidFill>
              <a:latin typeface="Lucida Calligraphy" panose="03010101010101010101" pitchFamily="66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2000" b="1" dirty="0">
                <a:solidFill>
                  <a:srgbClr val="FF0000"/>
                </a:solidFill>
                <a:latin typeface="Lucida Calligraphy" panose="03010101010101010101" pitchFamily="66" charset="0"/>
                <a:ea typeface="Calibri" panose="020F0502020204030204" pitchFamily="34" charset="0"/>
                <a:cs typeface="Times New Roman" panose="02020603050405020304" pitchFamily="18" charset="0"/>
              </a:rPr>
              <a:t>Le professioni sanitarie di fronte alla PMA: semplice pretesa o nuovo diritto di procreare in vigenza di una legge a lungo contestata ( l. 40/2004).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endParaRPr lang="it-IT" dirty="0">
              <a:solidFill>
                <a:srgbClr val="000000"/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P. Macchia (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Università di Torino Dip. Di Giurisprudenza)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M. Barbero (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Direttore S.C. Ostetricia e Ginecologia, Direttore </a:t>
            </a:r>
            <a:r>
              <a:rPr lang="it-IT" sz="160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Dip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Materno-Infantile ASL AT</a:t>
            </a: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)</a:t>
            </a:r>
            <a:endParaRPr lang="it-IT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0000"/>
                </a:solidFill>
                <a:latin typeface="Times New Roman" panose="02020603050405020304" pitchFamily="18" charset="0"/>
                <a:ea typeface="Calibri" panose="020F0502020204030204" pitchFamily="34" charset="0"/>
              </a:rPr>
              <a:t>E. Dolfin  (</a:t>
            </a:r>
            <a:r>
              <a:rPr lang="it-IT" sz="160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Responsabile Centro di Medicina della riproduzione 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it-IT" sz="1600" dirty="0">
              <a:solidFill>
                <a:srgbClr val="00000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it-IT" sz="1600" dirty="0">
                <a:solidFill>
                  <a:srgbClr val="000000"/>
                </a:solidFill>
                <a:latin typeface="Times New Roman" panose="02020603050405020304" pitchFamily="18" charset="0"/>
              </a:rPr>
              <a:t>AGEDO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14 </a:t>
            </a:r>
            <a:r>
              <a:rPr lang="it-IT" sz="1800" smtClean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dicembre </a:t>
            </a:r>
            <a:r>
              <a:rPr lang="it-IT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2023  h 14.30/17.30  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Polo Universitario di Asti.</a:t>
            </a: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it-IT" sz="1800" dirty="0">
                <a:solidFill>
                  <a:schemeClr val="accent5">
                    <a:lumMod val="75000"/>
                  </a:schemeClr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Link per il collegamento: https://unito.webex.com/meet/patrizia.macchia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it-IT" dirty="0"/>
          </a:p>
        </p:txBody>
      </p:sp>
      <p:pic>
        <p:nvPicPr>
          <p:cNvPr id="10" name="Immagine 9">
            <a:extLst>
              <a:ext uri="{FF2B5EF4-FFF2-40B4-BE49-F238E27FC236}">
                <a16:creationId xmlns:a16="http://schemas.microsoft.com/office/drawing/2014/main" xmlns="" id="{32D0D753-9D7B-473B-8795-33DA8964036F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55254" y="1645920"/>
            <a:ext cx="2943781" cy="28857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52870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90</Words>
  <Application>Microsoft Office PowerPoint</Application>
  <PresentationFormat>Personalizzato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Patrizia Macchia</dc:creator>
  <cp:lastModifiedBy>Eloise</cp:lastModifiedBy>
  <cp:revision>10</cp:revision>
  <dcterms:created xsi:type="dcterms:W3CDTF">2023-12-04T15:46:54Z</dcterms:created>
  <dcterms:modified xsi:type="dcterms:W3CDTF">2023-12-11T10:03:44Z</dcterms:modified>
</cp:coreProperties>
</file>